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8"/>
  </p:notesMasterIdLst>
  <p:sldIdLst>
    <p:sldId id="256" r:id="rId5"/>
    <p:sldId id="264" r:id="rId6"/>
    <p:sldId id="277" r:id="rId7"/>
    <p:sldId id="275" r:id="rId8"/>
    <p:sldId id="268" r:id="rId9"/>
    <p:sldId id="276" r:id="rId10"/>
    <p:sldId id="270" r:id="rId11"/>
    <p:sldId id="271" r:id="rId12"/>
    <p:sldId id="278" r:id="rId13"/>
    <p:sldId id="260" r:id="rId14"/>
    <p:sldId id="273" r:id="rId15"/>
    <p:sldId id="274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8FD020-AA90-45EE-A4B7-6F4EE49C2330}">
          <p14:sldIdLst>
            <p14:sldId id="256"/>
            <p14:sldId id="264"/>
            <p14:sldId id="277"/>
            <p14:sldId id="275"/>
            <p14:sldId id="268"/>
            <p14:sldId id="276"/>
            <p14:sldId id="270"/>
            <p14:sldId id="271"/>
            <p14:sldId id="278"/>
            <p14:sldId id="260"/>
            <p14:sldId id="273"/>
            <p14:sldId id="274"/>
          </p14:sldIdLst>
        </p14:section>
        <p14:section name="Untitled Section" id="{0C8F38FC-7659-4917-9C04-7B0BD7EDAA9B}">
          <p14:sldIdLst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BA2C9F-537E-4338-AF1B-FEFFBEFD4338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C786AA-BBE9-4A42-BB48-EB9576374C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Can it be </a:t>
          </a:r>
          <a:r>
            <a:rPr lang="en-US" sz="2200" b="1" i="1" dirty="0"/>
            <a:t>both</a:t>
          </a:r>
          <a:r>
            <a:rPr lang="en-US" sz="2200" dirty="0"/>
            <a:t> physical </a:t>
          </a:r>
          <a:r>
            <a:rPr lang="en-US" sz="2200" b="1" i="1" dirty="0"/>
            <a:t>and</a:t>
          </a:r>
          <a:r>
            <a:rPr lang="en-US" sz="2200" dirty="0"/>
            <a:t> metaphysical?</a:t>
          </a:r>
          <a:br>
            <a:rPr lang="en-US" sz="1500" dirty="0"/>
          </a:br>
          <a:endParaRPr lang="en-US" sz="1500" dirty="0"/>
        </a:p>
      </dgm:t>
    </dgm:pt>
    <dgm:pt modelId="{0A3D7D0C-A558-4B69-9113-7BE0A6EC5A35}" type="parTrans" cxnId="{8EBE1ED1-7682-4E25-B7AA-55CBA75E557F}">
      <dgm:prSet/>
      <dgm:spPr/>
      <dgm:t>
        <a:bodyPr/>
        <a:lstStyle/>
        <a:p>
          <a:endParaRPr lang="en-US"/>
        </a:p>
      </dgm:t>
    </dgm:pt>
    <dgm:pt modelId="{A2AFD6A0-DEB5-4671-98E7-1C4C12EA2E22}" type="sibTrans" cxnId="{8EBE1ED1-7682-4E25-B7AA-55CBA75E557F}">
      <dgm:prSet/>
      <dgm:spPr/>
      <dgm:t>
        <a:bodyPr/>
        <a:lstStyle/>
        <a:p>
          <a:endParaRPr lang="en-US"/>
        </a:p>
      </dgm:t>
    </dgm:pt>
    <dgm:pt modelId="{8D08D4A9-723F-4F26-B980-1B395F607B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Perhaps </a:t>
          </a:r>
          <a:r>
            <a:rPr lang="en-US" sz="2200" b="1" i="1" dirty="0"/>
            <a:t>neither</a:t>
          </a:r>
          <a:r>
            <a:rPr lang="en-US" sz="2200" dirty="0"/>
            <a:t> physical </a:t>
          </a:r>
          <a:r>
            <a:rPr lang="en-US" sz="2200" b="1" i="1" dirty="0"/>
            <a:t>nor</a:t>
          </a:r>
          <a:r>
            <a:rPr lang="en-US" sz="2200" dirty="0"/>
            <a:t> metaphysical?</a:t>
          </a:r>
          <a:br>
            <a:rPr lang="en-US" sz="1900" dirty="0"/>
          </a:br>
          <a:endParaRPr lang="en-US" sz="1900" dirty="0"/>
        </a:p>
      </dgm:t>
    </dgm:pt>
    <dgm:pt modelId="{48DFF434-D1EB-4C47-BDF3-7553832C1426}" type="parTrans" cxnId="{4B712CCD-F029-49DC-9B16-7D7C6DE7F2E7}">
      <dgm:prSet/>
      <dgm:spPr/>
      <dgm:t>
        <a:bodyPr/>
        <a:lstStyle/>
        <a:p>
          <a:endParaRPr lang="en-US"/>
        </a:p>
      </dgm:t>
    </dgm:pt>
    <dgm:pt modelId="{DE1C39C9-956C-42CF-9E1A-A8707408F723}" type="sibTrans" cxnId="{4B712CCD-F029-49DC-9B16-7D7C6DE7F2E7}">
      <dgm:prSet/>
      <dgm:spPr/>
      <dgm:t>
        <a:bodyPr/>
        <a:lstStyle/>
        <a:p>
          <a:endParaRPr lang="en-US"/>
        </a:p>
      </dgm:t>
    </dgm:pt>
    <dgm:pt modelId="{8845AF6E-2104-4323-8A91-DB3122F7D09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All the above?</a:t>
          </a:r>
        </a:p>
      </dgm:t>
    </dgm:pt>
    <dgm:pt modelId="{CD5F43D8-E4B9-4B75-85F4-248651F057CD}" type="parTrans" cxnId="{20DB193D-24F3-4073-A99A-A176B40427CC}">
      <dgm:prSet/>
      <dgm:spPr/>
      <dgm:t>
        <a:bodyPr/>
        <a:lstStyle/>
        <a:p>
          <a:endParaRPr lang="en-US"/>
        </a:p>
      </dgm:t>
    </dgm:pt>
    <dgm:pt modelId="{4D560DEF-04F0-439E-A269-A7F51693B43B}" type="sibTrans" cxnId="{20DB193D-24F3-4073-A99A-A176B40427CC}">
      <dgm:prSet/>
      <dgm:spPr/>
      <dgm:t>
        <a:bodyPr/>
        <a:lstStyle/>
        <a:p>
          <a:endParaRPr lang="en-US"/>
        </a:p>
      </dgm:t>
    </dgm:pt>
    <dgm:pt modelId="{5336694B-DEF0-4306-A09F-5158C32E217C}" type="pres">
      <dgm:prSet presAssocID="{43BA2C9F-537E-4338-AF1B-FEFFBEFD4338}" presName="root" presStyleCnt="0">
        <dgm:presLayoutVars>
          <dgm:dir/>
          <dgm:resizeHandles val="exact"/>
        </dgm:presLayoutVars>
      </dgm:prSet>
      <dgm:spPr/>
    </dgm:pt>
    <dgm:pt modelId="{E97E37D0-7426-4E76-9763-7068B7F40173}" type="pres">
      <dgm:prSet presAssocID="{F0C786AA-BBE9-4A42-BB48-EB9576374C2E}" presName="compNode" presStyleCnt="0"/>
      <dgm:spPr/>
    </dgm:pt>
    <dgm:pt modelId="{B64C1BDA-2301-4733-B88C-E84CCC4225C5}" type="pres">
      <dgm:prSet presAssocID="{F0C786AA-BBE9-4A42-BB48-EB9576374C2E}" presName="iconRect" presStyleLbl="node1" presStyleIdx="0" presStyleCnt="3" custLinFactX="100000" custLinFactNeighborX="177508" custLinFactNeighborY="64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y"/>
        </a:ext>
      </dgm:extLst>
    </dgm:pt>
    <dgm:pt modelId="{D3A98A5E-C1FF-4920-9861-761AC7FD53E8}" type="pres">
      <dgm:prSet presAssocID="{F0C786AA-BBE9-4A42-BB48-EB9576374C2E}" presName="spaceRect" presStyleCnt="0"/>
      <dgm:spPr/>
    </dgm:pt>
    <dgm:pt modelId="{B1E943AD-7901-465B-8FAC-B9FB98354917}" type="pres">
      <dgm:prSet presAssocID="{F0C786AA-BBE9-4A42-BB48-EB9576374C2E}" presName="textRect" presStyleLbl="revTx" presStyleIdx="0" presStyleCnt="3" custScaleX="108846" custScaleY="129140">
        <dgm:presLayoutVars>
          <dgm:chMax val="1"/>
          <dgm:chPref val="1"/>
        </dgm:presLayoutVars>
      </dgm:prSet>
      <dgm:spPr/>
    </dgm:pt>
    <dgm:pt modelId="{D6977DB5-2A36-4527-841F-470040D3F209}" type="pres">
      <dgm:prSet presAssocID="{A2AFD6A0-DEB5-4671-98E7-1C4C12EA2E22}" presName="sibTrans" presStyleCnt="0"/>
      <dgm:spPr/>
    </dgm:pt>
    <dgm:pt modelId="{728FD8E1-0FDD-4C49-BC19-1DE315786720}" type="pres">
      <dgm:prSet presAssocID="{8D08D4A9-723F-4F26-B980-1B395F607B7D}" presName="compNode" presStyleCnt="0"/>
      <dgm:spPr/>
    </dgm:pt>
    <dgm:pt modelId="{4410B4ED-ADD3-40E4-AADD-F3D805443A5D}" type="pres">
      <dgm:prSet presAssocID="{8D08D4A9-723F-4F26-B980-1B395F607B7D}" presName="iconRect" presStyleLbl="node1" presStyleIdx="1" presStyleCnt="3" custLinFactX="-100000" custLinFactNeighborX="-174883" custLinFactNeighborY="-8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B54A571A-4AAF-4808-A786-84014FA15109}" type="pres">
      <dgm:prSet presAssocID="{8D08D4A9-723F-4F26-B980-1B395F607B7D}" presName="spaceRect" presStyleCnt="0"/>
      <dgm:spPr/>
    </dgm:pt>
    <dgm:pt modelId="{EBB68056-E02B-4932-87A9-FE45D0B75872}" type="pres">
      <dgm:prSet presAssocID="{8D08D4A9-723F-4F26-B980-1B395F607B7D}" presName="textRect" presStyleLbl="revTx" presStyleIdx="1" presStyleCnt="3" custScaleX="107249" custScaleY="123590">
        <dgm:presLayoutVars>
          <dgm:chMax val="1"/>
          <dgm:chPref val="1"/>
        </dgm:presLayoutVars>
      </dgm:prSet>
      <dgm:spPr/>
    </dgm:pt>
    <dgm:pt modelId="{0EB93BDE-CCFB-48F2-A732-CC7A90FD5505}" type="pres">
      <dgm:prSet presAssocID="{DE1C39C9-956C-42CF-9E1A-A8707408F723}" presName="sibTrans" presStyleCnt="0"/>
      <dgm:spPr/>
    </dgm:pt>
    <dgm:pt modelId="{C8CBD5B3-10C6-4B20-9987-77D914DF45EA}" type="pres">
      <dgm:prSet presAssocID="{8845AF6E-2104-4323-8A91-DB3122F7D098}" presName="compNode" presStyleCnt="0"/>
      <dgm:spPr/>
    </dgm:pt>
    <dgm:pt modelId="{150F5284-9789-4163-B9DF-B79A662929CD}" type="pres">
      <dgm:prSet presAssocID="{8845AF6E-2104-4323-8A91-DB3122F7D09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6E070037-04E1-48CC-97E9-A27EC93C7B01}" type="pres">
      <dgm:prSet presAssocID="{8845AF6E-2104-4323-8A91-DB3122F7D098}" presName="spaceRect" presStyleCnt="0"/>
      <dgm:spPr/>
    </dgm:pt>
    <dgm:pt modelId="{AB781D13-07DD-4D0B-BDDB-1DC2039E3E7A}" type="pres">
      <dgm:prSet presAssocID="{8845AF6E-2104-4323-8A91-DB3122F7D098}" presName="textRect" presStyleLbl="revTx" presStyleIdx="2" presStyleCnt="3" custScaleX="118386" custScaleY="115975">
        <dgm:presLayoutVars>
          <dgm:chMax val="1"/>
          <dgm:chPref val="1"/>
        </dgm:presLayoutVars>
      </dgm:prSet>
      <dgm:spPr/>
    </dgm:pt>
  </dgm:ptLst>
  <dgm:cxnLst>
    <dgm:cxn modelId="{662EA11B-35F1-4FA4-9C87-01FE8A91E2D6}" type="presOf" srcId="{F0C786AA-BBE9-4A42-BB48-EB9576374C2E}" destId="{B1E943AD-7901-465B-8FAC-B9FB98354917}" srcOrd="0" destOrd="0" presId="urn:microsoft.com/office/officeart/2018/2/layout/IconLabelList"/>
    <dgm:cxn modelId="{20DB193D-24F3-4073-A99A-A176B40427CC}" srcId="{43BA2C9F-537E-4338-AF1B-FEFFBEFD4338}" destId="{8845AF6E-2104-4323-8A91-DB3122F7D098}" srcOrd="2" destOrd="0" parTransId="{CD5F43D8-E4B9-4B75-85F4-248651F057CD}" sibTransId="{4D560DEF-04F0-439E-A269-A7F51693B43B}"/>
    <dgm:cxn modelId="{7B11474B-61A4-425C-B16F-1D5E7F04E737}" type="presOf" srcId="{8845AF6E-2104-4323-8A91-DB3122F7D098}" destId="{AB781D13-07DD-4D0B-BDDB-1DC2039E3E7A}" srcOrd="0" destOrd="0" presId="urn:microsoft.com/office/officeart/2018/2/layout/IconLabelList"/>
    <dgm:cxn modelId="{D6A6BABD-9F08-44F6-A2E8-C8E468687B89}" type="presOf" srcId="{43BA2C9F-537E-4338-AF1B-FEFFBEFD4338}" destId="{5336694B-DEF0-4306-A09F-5158C32E217C}" srcOrd="0" destOrd="0" presId="urn:microsoft.com/office/officeart/2018/2/layout/IconLabelList"/>
    <dgm:cxn modelId="{4B712CCD-F029-49DC-9B16-7D7C6DE7F2E7}" srcId="{43BA2C9F-537E-4338-AF1B-FEFFBEFD4338}" destId="{8D08D4A9-723F-4F26-B980-1B395F607B7D}" srcOrd="1" destOrd="0" parTransId="{48DFF434-D1EB-4C47-BDF3-7553832C1426}" sibTransId="{DE1C39C9-956C-42CF-9E1A-A8707408F723}"/>
    <dgm:cxn modelId="{8EBE1ED1-7682-4E25-B7AA-55CBA75E557F}" srcId="{43BA2C9F-537E-4338-AF1B-FEFFBEFD4338}" destId="{F0C786AA-BBE9-4A42-BB48-EB9576374C2E}" srcOrd="0" destOrd="0" parTransId="{0A3D7D0C-A558-4B69-9113-7BE0A6EC5A35}" sibTransId="{A2AFD6A0-DEB5-4671-98E7-1C4C12EA2E22}"/>
    <dgm:cxn modelId="{7D25FAF3-AE32-4760-A505-2C0946F37D1D}" type="presOf" srcId="{8D08D4A9-723F-4F26-B980-1B395F607B7D}" destId="{EBB68056-E02B-4932-87A9-FE45D0B75872}" srcOrd="0" destOrd="0" presId="urn:microsoft.com/office/officeart/2018/2/layout/IconLabelList"/>
    <dgm:cxn modelId="{146BB0F1-8B13-48E7-9735-1384D03C0A2D}" type="presParOf" srcId="{5336694B-DEF0-4306-A09F-5158C32E217C}" destId="{E97E37D0-7426-4E76-9763-7068B7F40173}" srcOrd="0" destOrd="0" presId="urn:microsoft.com/office/officeart/2018/2/layout/IconLabelList"/>
    <dgm:cxn modelId="{941A3F85-B76A-4564-AE3B-FEA80387DC2A}" type="presParOf" srcId="{E97E37D0-7426-4E76-9763-7068B7F40173}" destId="{B64C1BDA-2301-4733-B88C-E84CCC4225C5}" srcOrd="0" destOrd="0" presId="urn:microsoft.com/office/officeart/2018/2/layout/IconLabelList"/>
    <dgm:cxn modelId="{18B831F2-3D65-4793-BF48-A49585EF0AE0}" type="presParOf" srcId="{E97E37D0-7426-4E76-9763-7068B7F40173}" destId="{D3A98A5E-C1FF-4920-9861-761AC7FD53E8}" srcOrd="1" destOrd="0" presId="urn:microsoft.com/office/officeart/2018/2/layout/IconLabelList"/>
    <dgm:cxn modelId="{43C80C5A-18E9-46C2-8CDC-7AE2138A9AE7}" type="presParOf" srcId="{E97E37D0-7426-4E76-9763-7068B7F40173}" destId="{B1E943AD-7901-465B-8FAC-B9FB98354917}" srcOrd="2" destOrd="0" presId="urn:microsoft.com/office/officeart/2018/2/layout/IconLabelList"/>
    <dgm:cxn modelId="{D90A8AC7-7226-45FC-A7F6-BD46D6C1283C}" type="presParOf" srcId="{5336694B-DEF0-4306-A09F-5158C32E217C}" destId="{D6977DB5-2A36-4527-841F-470040D3F209}" srcOrd="1" destOrd="0" presId="urn:microsoft.com/office/officeart/2018/2/layout/IconLabelList"/>
    <dgm:cxn modelId="{27E3FF80-6395-4EED-881B-BD1B7F9F2ADF}" type="presParOf" srcId="{5336694B-DEF0-4306-A09F-5158C32E217C}" destId="{728FD8E1-0FDD-4C49-BC19-1DE315786720}" srcOrd="2" destOrd="0" presId="urn:microsoft.com/office/officeart/2018/2/layout/IconLabelList"/>
    <dgm:cxn modelId="{555665D1-AF87-4004-9968-5D2226D078B5}" type="presParOf" srcId="{728FD8E1-0FDD-4C49-BC19-1DE315786720}" destId="{4410B4ED-ADD3-40E4-AADD-F3D805443A5D}" srcOrd="0" destOrd="0" presId="urn:microsoft.com/office/officeart/2018/2/layout/IconLabelList"/>
    <dgm:cxn modelId="{32F7F3FE-783D-42B9-8C4E-228568508408}" type="presParOf" srcId="{728FD8E1-0FDD-4C49-BC19-1DE315786720}" destId="{B54A571A-4AAF-4808-A786-84014FA15109}" srcOrd="1" destOrd="0" presId="urn:microsoft.com/office/officeart/2018/2/layout/IconLabelList"/>
    <dgm:cxn modelId="{8B4DE4D0-BB59-4003-9E9E-8A38CD543920}" type="presParOf" srcId="{728FD8E1-0FDD-4C49-BC19-1DE315786720}" destId="{EBB68056-E02B-4932-87A9-FE45D0B75872}" srcOrd="2" destOrd="0" presId="urn:microsoft.com/office/officeart/2018/2/layout/IconLabelList"/>
    <dgm:cxn modelId="{1A9D81F5-A4F4-4098-8CC2-40B7D98A86F3}" type="presParOf" srcId="{5336694B-DEF0-4306-A09F-5158C32E217C}" destId="{0EB93BDE-CCFB-48F2-A732-CC7A90FD5505}" srcOrd="3" destOrd="0" presId="urn:microsoft.com/office/officeart/2018/2/layout/IconLabelList"/>
    <dgm:cxn modelId="{986B60AF-2866-4CAD-A589-C537B822B1AC}" type="presParOf" srcId="{5336694B-DEF0-4306-A09F-5158C32E217C}" destId="{C8CBD5B3-10C6-4B20-9987-77D914DF45EA}" srcOrd="4" destOrd="0" presId="urn:microsoft.com/office/officeart/2018/2/layout/IconLabelList"/>
    <dgm:cxn modelId="{B69BDDCA-99D1-4875-943D-715AD8FEFDE2}" type="presParOf" srcId="{C8CBD5B3-10C6-4B20-9987-77D914DF45EA}" destId="{150F5284-9789-4163-B9DF-B79A662929CD}" srcOrd="0" destOrd="0" presId="urn:microsoft.com/office/officeart/2018/2/layout/IconLabelList"/>
    <dgm:cxn modelId="{1B60F9AE-A2B5-4BA9-8DD3-C2C6B95EE6E1}" type="presParOf" srcId="{C8CBD5B3-10C6-4B20-9987-77D914DF45EA}" destId="{6E070037-04E1-48CC-97E9-A27EC93C7B01}" srcOrd="1" destOrd="0" presId="urn:microsoft.com/office/officeart/2018/2/layout/IconLabelList"/>
    <dgm:cxn modelId="{310DF630-05FD-4E8C-B714-E7BA21499729}" type="presParOf" srcId="{C8CBD5B3-10C6-4B20-9987-77D914DF45EA}" destId="{AB781D13-07DD-4D0B-BDDB-1DC2039E3E7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C1BDA-2301-4733-B88C-E84CCC4225C5}">
      <dsp:nvSpPr>
        <dsp:cNvPr id="0" name=""/>
        <dsp:cNvSpPr/>
      </dsp:nvSpPr>
      <dsp:spPr>
        <a:xfrm>
          <a:off x="4393095" y="736315"/>
          <a:ext cx="1165800" cy="1165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943AD-7901-465B-8FAC-B9FB98354917}">
      <dsp:nvSpPr>
        <dsp:cNvPr id="0" name=""/>
        <dsp:cNvSpPr/>
      </dsp:nvSpPr>
      <dsp:spPr>
        <a:xfrm>
          <a:off x="330885" y="2071006"/>
          <a:ext cx="2819839" cy="1619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Can it be </a:t>
          </a:r>
          <a:r>
            <a:rPr lang="en-US" sz="2200" b="1" i="1" kern="1200" dirty="0"/>
            <a:t>both</a:t>
          </a:r>
          <a:r>
            <a:rPr lang="en-US" sz="2200" kern="1200" dirty="0"/>
            <a:t> physical </a:t>
          </a:r>
          <a:r>
            <a:rPr lang="en-US" sz="2200" b="1" i="1" kern="1200" dirty="0"/>
            <a:t>and</a:t>
          </a:r>
          <a:r>
            <a:rPr lang="en-US" sz="2200" kern="1200" dirty="0"/>
            <a:t> metaphysical?</a:t>
          </a:r>
          <a:br>
            <a:rPr lang="en-US" sz="1500" kern="1200" dirty="0"/>
          </a:br>
          <a:endParaRPr lang="en-US" sz="1500" kern="1200" dirty="0"/>
        </a:p>
      </dsp:txBody>
      <dsp:txXfrm>
        <a:off x="330885" y="2071006"/>
        <a:ext cx="2819839" cy="1619524"/>
      </dsp:txXfrm>
    </dsp:sp>
    <dsp:sp modelId="{4410B4ED-ADD3-40E4-AADD-F3D805443A5D}">
      <dsp:nvSpPr>
        <dsp:cNvPr id="0" name=""/>
        <dsp:cNvSpPr/>
      </dsp:nvSpPr>
      <dsp:spPr>
        <a:xfrm>
          <a:off x="1205836" y="668041"/>
          <a:ext cx="1165800" cy="1165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B68056-E02B-4932-87A9-FE45D0B75872}">
      <dsp:nvSpPr>
        <dsp:cNvPr id="0" name=""/>
        <dsp:cNvSpPr/>
      </dsp:nvSpPr>
      <dsp:spPr>
        <a:xfrm>
          <a:off x="3604091" y="2123207"/>
          <a:ext cx="2778466" cy="1549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Perhaps </a:t>
          </a:r>
          <a:r>
            <a:rPr lang="en-US" sz="2200" b="1" i="1" kern="1200" dirty="0"/>
            <a:t>neither</a:t>
          </a:r>
          <a:r>
            <a:rPr lang="en-US" sz="2200" kern="1200" dirty="0"/>
            <a:t> physical </a:t>
          </a:r>
          <a:r>
            <a:rPr lang="en-US" sz="2200" b="1" i="1" kern="1200" dirty="0"/>
            <a:t>nor</a:t>
          </a:r>
          <a:r>
            <a:rPr lang="en-US" sz="2200" kern="1200" dirty="0"/>
            <a:t> metaphysical?</a:t>
          </a:r>
          <a:br>
            <a:rPr lang="en-US" sz="1900" kern="1200" dirty="0"/>
          </a:br>
          <a:endParaRPr lang="en-US" sz="1900" kern="1200" dirty="0"/>
        </a:p>
      </dsp:txBody>
      <dsp:txXfrm>
        <a:off x="3604091" y="2123207"/>
        <a:ext cx="2778466" cy="1549922"/>
      </dsp:txXfrm>
    </dsp:sp>
    <dsp:sp modelId="{150F5284-9789-4163-B9DF-B79A662929CD}">
      <dsp:nvSpPr>
        <dsp:cNvPr id="0" name=""/>
        <dsp:cNvSpPr/>
      </dsp:nvSpPr>
      <dsp:spPr>
        <a:xfrm>
          <a:off x="7786519" y="702081"/>
          <a:ext cx="1165800" cy="1165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81D13-07DD-4D0B-BDDB-1DC2039E3E7A}">
      <dsp:nvSpPr>
        <dsp:cNvPr id="0" name=""/>
        <dsp:cNvSpPr/>
      </dsp:nvSpPr>
      <dsp:spPr>
        <a:xfrm>
          <a:off x="6835925" y="2194831"/>
          <a:ext cx="3066989" cy="1454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All the above?</a:t>
          </a:r>
        </a:p>
      </dsp:txBody>
      <dsp:txXfrm>
        <a:off x="6835925" y="2194831"/>
        <a:ext cx="3066989" cy="1454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9/17/2021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9/17/2021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delgandio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1970" y="1062086"/>
            <a:ext cx="9144000" cy="183040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/>
              <a:t>The EDM Vibe:</a:t>
            </a:r>
          </a:p>
          <a:p>
            <a:pPr algn="ctr"/>
            <a:r>
              <a:rPr lang="en-US" sz="5000" b="1" dirty="0"/>
              <a:t>More than Affect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1970" y="4154424"/>
            <a:ext cx="9144000" cy="1641490"/>
          </a:xfrm>
        </p:spPr>
        <p:txBody>
          <a:bodyPr>
            <a:norm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85000"/>
                  </a:schemeClr>
                </a:solidFill>
                <a:effectLst/>
                <a:latin typeface="Meiryo UI" panose="020B0400000000000000" pitchFamily="34" charset="-128"/>
                <a:ea typeface="Meiryo UI" panose="020B0400000000000000" pitchFamily="34" charset="-128"/>
                <a:cs typeface="Calibri Light" panose="020F0302020204030204" pitchFamily="34" charset="0"/>
              </a:rPr>
              <a:t>Jason Del Gandio, Ph.D.</a:t>
            </a:r>
            <a:br>
              <a:rPr lang="en-US" sz="2600" dirty="0">
                <a:solidFill>
                  <a:schemeClr val="tx1">
                    <a:lumMod val="85000"/>
                  </a:schemeClr>
                </a:solidFill>
                <a:effectLst/>
                <a:latin typeface="Meiryo UI" panose="020B0400000000000000" pitchFamily="34" charset="-128"/>
                <a:ea typeface="Meiryo UI" panose="020B0400000000000000" pitchFamily="34" charset="-128"/>
                <a:cs typeface="Calibri Light" panose="020F0302020204030204" pitchFamily="34" charset="0"/>
              </a:rPr>
            </a:br>
            <a:r>
              <a:rPr lang="en-US" sz="2600" dirty="0">
                <a:solidFill>
                  <a:schemeClr val="tx1">
                    <a:lumMod val="85000"/>
                  </a:schemeClr>
                </a:solidFill>
                <a:effectLst/>
                <a:latin typeface="Meiryo UI" panose="020B0400000000000000" pitchFamily="34" charset="-128"/>
                <a:ea typeface="Meiryo UI" panose="020B0400000000000000" pitchFamily="34" charset="-128"/>
                <a:cs typeface="Calibri Light" panose="020F0302020204030204" pitchFamily="34" charset="0"/>
              </a:rPr>
              <a:t>Temple University</a:t>
            </a:r>
            <a:br>
              <a:rPr lang="en-US" sz="2600" dirty="0">
                <a:solidFill>
                  <a:schemeClr val="tx1">
                    <a:lumMod val="85000"/>
                  </a:schemeClr>
                </a:solidFill>
                <a:effectLst/>
                <a:latin typeface="Meiryo UI" panose="020B0400000000000000" pitchFamily="34" charset="-128"/>
                <a:ea typeface="Meiryo UI" panose="020B0400000000000000" pitchFamily="34" charset="-128"/>
                <a:cs typeface="Calibri Light" panose="020F0302020204030204" pitchFamily="34" charset="0"/>
              </a:rPr>
            </a:br>
            <a:r>
              <a:rPr lang="en-US" sz="2600" dirty="0">
                <a:solidFill>
                  <a:schemeClr val="tx1">
                    <a:lumMod val="85000"/>
                  </a:schemeClr>
                </a:solidFill>
                <a:effectLst/>
                <a:latin typeface="Meiryo UI" panose="020B0400000000000000" pitchFamily="34" charset="-128"/>
                <a:ea typeface="Meiryo UI" panose="020B0400000000000000" pitchFamily="34" charset="-128"/>
                <a:cs typeface="Calibri Light" panose="020F0302020204030204" pitchFamily="34" charset="0"/>
              </a:rPr>
              <a:t>jasondelgandio@gmail.com</a:t>
            </a:r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94A9-9C91-4AD3-AE45-7F074ADDF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45" y="692207"/>
            <a:ext cx="6832600" cy="1100798"/>
          </a:xfrm>
        </p:spPr>
        <p:txBody>
          <a:bodyPr>
            <a:normAutofit/>
          </a:bodyPr>
          <a:lstStyle/>
          <a:p>
            <a:r>
              <a:rPr lang="en-US" b="1" dirty="0"/>
              <a:t>My Own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53979-9B74-41E4-955A-9B6A381A8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2573867"/>
            <a:ext cx="6832600" cy="346303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Vibe = Bodily Emanation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r>
              <a:rPr lang="en-US" b="1" dirty="0"/>
              <a:t>Bodily Emanation</a:t>
            </a:r>
          </a:p>
          <a:p>
            <a:pPr lvl="1"/>
            <a:r>
              <a:rPr lang="en-US" dirty="0"/>
              <a:t>a tangible felt-energy that perpetually radiates from our bodies</a:t>
            </a:r>
            <a:br>
              <a:rPr lang="en-US" dirty="0"/>
            </a:br>
            <a:br>
              <a:rPr lang="en-US" dirty="0"/>
            </a:br>
            <a:endParaRPr lang="en-US" b="1" dirty="0"/>
          </a:p>
          <a:p>
            <a:r>
              <a:rPr lang="en-US" b="1" dirty="0"/>
              <a:t>A Heuristic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072D4-EA4F-4721-91DE-B56D1943A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972" y="1242606"/>
            <a:ext cx="3644962" cy="455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51C2C-46C9-42DD-B169-151E7AEC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Levels &amp; Modes of Bodily Emanation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76137-137B-4F02-9562-9DBA366DA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1005" y="2446350"/>
            <a:ext cx="3634408" cy="34058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Interpersonal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Small/Large Group</a:t>
            </a:r>
            <a:br>
              <a:rPr lang="en-US" dirty="0"/>
            </a:br>
            <a:endParaRPr lang="en-US" dirty="0"/>
          </a:p>
          <a:p>
            <a:r>
              <a:rPr lang="en-US" dirty="0"/>
              <a:t>Local/Regional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Cultural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Global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A15F0-F204-416D-93CB-3D993813B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4492" y="2574388"/>
            <a:ext cx="5105400" cy="25643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sz="2800" dirty="0"/>
              <a:t> A form of communication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dirty="0"/>
              <a:t>A way of knowing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800" dirty="0"/>
              <a:t>An existential guide for moving through the world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27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1F0F-8587-46E2-9E3F-30B35C3D9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pPr algn="ctr"/>
            <a:r>
              <a:rPr lang="en-US" b="1" dirty="0"/>
              <a:t>A Universal Vibe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822F3-12E2-4C28-9186-9EB844405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2539115"/>
            <a:ext cx="5334000" cy="26060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animals, insects, and microscopic living organisms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trees, plants, and blades of grass </a:t>
            </a:r>
            <a:br>
              <a:rPr lang="en-US" dirty="0"/>
            </a:br>
            <a:endParaRPr lang="en-US" dirty="0"/>
          </a:p>
          <a:p>
            <a:r>
              <a:rPr lang="en-US" dirty="0"/>
              <a:t>Earth, moon, sun, and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A1E2D-E06B-4FB9-828D-D5A3E38F4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269641"/>
            <a:ext cx="5334000" cy="1993128"/>
          </a:xfrm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Moving beyond </a:t>
            </a:r>
            <a:br>
              <a:rPr lang="en-US" dirty="0"/>
            </a:br>
            <a:r>
              <a:rPr lang="en-US" dirty="0"/>
              <a:t>the Western paradigm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>
              <a:buFont typeface="Wingdings" panose="05000000000000000000" pitchFamily="2" charset="2"/>
              <a:buChar char="§"/>
            </a:pPr>
            <a:r>
              <a:rPr lang="en-US" dirty="0"/>
              <a:t>Decentering the human</a:t>
            </a:r>
          </a:p>
        </p:txBody>
      </p:sp>
    </p:spTree>
    <p:extLst>
      <p:ext uri="{BB962C8B-B14F-4D97-AF65-F5344CB8AC3E}">
        <p14:creationId xmlns:p14="http://schemas.microsoft.com/office/powerpoint/2010/main" val="200350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2629E-B653-40B9-BF1D-81282DA4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263" y="3429000"/>
            <a:ext cx="9144000" cy="2597921"/>
          </a:xfrm>
        </p:spPr>
        <p:txBody>
          <a:bodyPr vert="horz" wrap="none" lIns="91440" tIns="45720" rIns="91440" bIns="45720" rtlCol="0" anchor="t">
            <a:normAutofit fontScale="90000"/>
          </a:bodyPr>
          <a:lstStyle/>
          <a:p>
            <a:r>
              <a:rPr lang="en-US" sz="53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Thanks!</a:t>
            </a:r>
            <a:br>
              <a:rPr lang="en-US" sz="53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kumimoji="0" lang="en-US" sz="4000" i="0" u="none" strike="noStrike" cap="none" spc="-300" normalizeH="0" baseline="0" noProof="0" dirty="0">
                <a:ln>
                  <a:noFill/>
                </a:ln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uLnTx/>
                <a:uFillTx/>
                <a:hlinkClick r:id="rId3"/>
              </a:rPr>
              <a:t>jasondelgandio@gmail.com</a:t>
            </a:r>
            <a:br>
              <a:rPr kumimoji="0" lang="en-US" sz="4000" i="0" u="none" strike="noStrike" cap="none" spc="-300" normalizeH="0" baseline="0" noProof="0" dirty="0">
                <a:ln>
                  <a:noFill/>
                </a:ln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uLnTx/>
                <a:uFillTx/>
              </a:rPr>
            </a:br>
            <a:br>
              <a:rPr kumimoji="0" lang="en-US" sz="4000" i="0" u="none" strike="noStrike" cap="none" spc="-300" normalizeH="0" baseline="0" noProof="0" dirty="0">
                <a:ln>
                  <a:noFill/>
                </a:ln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uLnTx/>
                <a:uFillTx/>
              </a:rPr>
            </a:br>
            <a:r>
              <a:rPr kumimoji="0" lang="en-US" sz="4000" i="0" u="none" strike="noStrike" cap="none" spc="-300" normalizeH="0" baseline="0" noProof="0" dirty="0">
                <a:ln>
                  <a:noFill/>
                </a:ln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uLnTx/>
                <a:uFillTx/>
              </a:rPr>
              <a:t>					                                </a:t>
            </a:r>
            <a:r>
              <a:rPr kumimoji="0" lang="en-US" sz="2800" i="0" u="none" strike="noStrike" cap="none" spc="-300" normalizeH="0" baseline="0" noProof="0" dirty="0">
                <a:ln>
                  <a:noFill/>
                </a:ln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uLnTx/>
                <a:uFillTx/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*sources   </a:t>
            </a:r>
            <a:r>
              <a:rPr lang="en-US" sz="2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upon   request</a:t>
            </a:r>
            <a:br>
              <a:rPr lang="en-US" sz="2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				                                                                                                       *email   me   your   work</a:t>
            </a:r>
            <a:br>
              <a:rPr lang="en-US" sz="2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28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*</a:t>
            </a:r>
            <a:r>
              <a:rPr kumimoji="0" lang="en-US" sz="2800" i="0" u="none" strike="noStrike" cap="none" spc="-300" normalizeH="0" baseline="0" noProof="0" dirty="0">
                <a:ln>
                  <a:noFill/>
                </a:ln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uLnTx/>
                <a:uFillTx/>
                <a:latin typeface="+mn-lt"/>
                <a:ea typeface="Tahoma" panose="020B0604030504040204" pitchFamily="34" charset="0"/>
                <a:cs typeface="Times New Roman" panose="02020603050405020304" pitchFamily="18" charset="0"/>
              </a:rPr>
              <a:t>images   found   online</a:t>
            </a:r>
            <a:endParaRPr lang="en-US" sz="28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latin typeface="+mn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7A72A7A-D6F8-49F5-A2A7-170BDBC6A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4" b="2158"/>
          <a:stretch/>
        </p:blipFill>
        <p:spPr>
          <a:xfrm>
            <a:off x="6719631" y="357907"/>
            <a:ext cx="3948369" cy="3071093"/>
          </a:xfrm>
          <a:prstGeom prst="rect">
            <a:avLst/>
          </a:prstGeom>
          <a:effectLst>
            <a:reflection blurRad="38100" stA="52000" endA="300" endPos="30000" dir="5400000" sy="-100000" algn="bl" rotWithShape="0"/>
            <a:softEdge rad="19050"/>
          </a:effectLst>
        </p:spPr>
      </p:pic>
    </p:spTree>
    <p:extLst>
      <p:ext uri="{BB962C8B-B14F-4D97-AF65-F5344CB8AC3E}">
        <p14:creationId xmlns:p14="http://schemas.microsoft.com/office/powerpoint/2010/main" val="425345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6770-D5A6-413D-8946-8D1346C2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12BB2-C052-4224-8BF7-6B0ACE78B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5684"/>
            <a:ext cx="6640286" cy="3453556"/>
          </a:xfrm>
        </p:spPr>
        <p:txBody>
          <a:bodyPr>
            <a:normAutofit/>
          </a:bodyPr>
          <a:lstStyle/>
          <a:p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How do EDM scholars theorize the vibe?</a:t>
            </a:r>
            <a:b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</a:b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Is the vibe just another word for “affect”?</a:t>
            </a:r>
          </a:p>
          <a:p>
            <a:pPr lvl="2"/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bodies affect bodies</a:t>
            </a:r>
          </a:p>
          <a:p>
            <a:pPr lvl="2"/>
            <a:r>
              <a:rPr lang="en-US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“social-aesthetic </a:t>
            </a:r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relations”</a:t>
            </a:r>
            <a:b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</a:b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How might EDM scholars expand their approach to theorizing the vibe?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2374A-E83A-4B84-BAF6-278A3BF11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922" y="1924505"/>
            <a:ext cx="3354676" cy="33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11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5DB1-083C-40BD-A897-8B31BE37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99" y="378459"/>
            <a:ext cx="4172181" cy="1324506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A Few Bio Points</a:t>
            </a:r>
          </a:p>
        </p:txBody>
      </p:sp>
      <p:pic>
        <p:nvPicPr>
          <p:cNvPr id="11" name="Picture 10" descr="A person standing in front of a wall covered in graffiti&#10;&#10;Description automatically generated">
            <a:extLst>
              <a:ext uri="{FF2B5EF4-FFF2-40B4-BE49-F238E27FC236}">
                <a16:creationId xmlns:a16="http://schemas.microsoft.com/office/drawing/2014/main" id="{2471B77F-414E-4E35-8BDC-5A6BB6235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964" y="1460727"/>
            <a:ext cx="4863063" cy="2784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F4ECCF-C8CD-4E05-8F22-66E80C1CE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348" y="1644242"/>
            <a:ext cx="4851690" cy="4532721"/>
          </a:xfrm>
        </p:spPr>
        <p:txBody>
          <a:bodyPr>
            <a:normAutofit/>
          </a:bodyPr>
          <a:lstStyle/>
          <a:p>
            <a: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First rave – 1992</a:t>
            </a:r>
            <a:b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</a:br>
            <a:endParaRPr lang="en-US" sz="25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Dissertation – the vibe (2002)</a:t>
            </a:r>
            <a:b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</a:br>
            <a: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	</a:t>
            </a:r>
          </a:p>
          <a:p>
            <a: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Social Justice</a:t>
            </a:r>
            <a:b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</a:br>
            <a:endParaRPr lang="en-US" sz="25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The vibe – lifelong interest </a:t>
            </a:r>
            <a:b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</a:br>
            <a:endParaRPr lang="en-US" sz="25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  <a:p>
            <a:r>
              <a:rPr lang="en-US" sz="25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1"/>
                    </a:gs>
                  </a:gsLst>
                  <a:lin ang="4800000" scaled="0"/>
                </a:gradFill>
              </a:rPr>
              <a:t>New to EDM scholarship</a:t>
            </a:r>
          </a:p>
        </p:txBody>
      </p:sp>
    </p:spTree>
    <p:extLst>
      <p:ext uri="{BB962C8B-B14F-4D97-AF65-F5344CB8AC3E}">
        <p14:creationId xmlns:p14="http://schemas.microsoft.com/office/powerpoint/2010/main" val="3639498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E6E8-C988-4DF1-908F-8F17848F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Expanding the Conversation</a:t>
            </a: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15045B1D-AED4-407C-BC82-BF20E4E4F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948070"/>
            <a:ext cx="4773166" cy="3896140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4EF7E-B906-4275-AC70-782EFEAA9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30" b="-1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66E9-7CA1-4D32-8090-DCBF4D77B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68111"/>
            <a:ext cx="5632580" cy="3576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700" dirty="0"/>
              <a:t>The Vibe</a:t>
            </a:r>
            <a:br>
              <a:rPr lang="en-US" sz="3700" dirty="0"/>
            </a:br>
            <a:r>
              <a:rPr lang="en-US" sz="3700" dirty="0"/>
              <a:t> </a:t>
            </a:r>
          </a:p>
          <a:p>
            <a:pPr lvl="1"/>
            <a:r>
              <a:rPr lang="en-US" sz="3700" dirty="0"/>
              <a:t>Metaphor or Ontology?</a:t>
            </a:r>
          </a:p>
        </p:txBody>
      </p:sp>
    </p:spTree>
    <p:extLst>
      <p:ext uri="{BB962C8B-B14F-4D97-AF65-F5344CB8AC3E}">
        <p14:creationId xmlns:p14="http://schemas.microsoft.com/office/powerpoint/2010/main" val="2681809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00A6C-2CDA-45B0-A6B1-1571C94A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Vibe as Metaphor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F0E33-5B74-4309-8B19-60561B485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836" y="2010183"/>
            <a:ext cx="6358486" cy="4351338"/>
          </a:xfrm>
        </p:spPr>
        <p:txBody>
          <a:bodyPr>
            <a:normAutofit/>
          </a:bodyPr>
          <a:lstStyle/>
          <a:p>
            <a:r>
              <a:rPr lang="en-US" dirty="0"/>
              <a:t>Another word for “affectivity”?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general catchphrase?</a:t>
            </a:r>
          </a:p>
          <a:p>
            <a:pPr lvl="2"/>
            <a:r>
              <a:rPr lang="en-US" dirty="0"/>
              <a:t>emotion</a:t>
            </a:r>
          </a:p>
          <a:p>
            <a:pPr lvl="2"/>
            <a:r>
              <a:rPr lang="en-US" dirty="0"/>
              <a:t>feeling</a:t>
            </a:r>
          </a:p>
          <a:p>
            <a:pPr lvl="2"/>
            <a:r>
              <a:rPr lang="en-US" dirty="0"/>
              <a:t>mood</a:t>
            </a:r>
          </a:p>
          <a:p>
            <a:pPr lvl="2"/>
            <a:r>
              <a:rPr lang="en-US" dirty="0"/>
              <a:t>atmosphere</a:t>
            </a:r>
          </a:p>
          <a:p>
            <a:pPr lvl="2"/>
            <a:r>
              <a:rPr lang="en-US" dirty="0" err="1"/>
              <a:t>etc</a:t>
            </a:r>
            <a:r>
              <a:rPr lang="en-US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A426F-89C0-4181-8EB5-01D75F8DB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21" r="20256"/>
          <a:stretch/>
        </p:blipFill>
        <p:spPr>
          <a:xfrm>
            <a:off x="7922922" y="1924505"/>
            <a:ext cx="3354676" cy="339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79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4A6621C5-00A3-4372-9ABF-8A6CCB10B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8" r="22808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2BB54-8847-4421-80AF-BC83BB25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3" y="365125"/>
            <a:ext cx="5189024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b="1" spc="-300" dirty="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The Vibe as Ontology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18AEE-9138-431C-9953-F32D4EFC3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055813"/>
            <a:ext cx="4572877" cy="4015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But what is its nature?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Physical</a:t>
            </a:r>
          </a:p>
          <a:p>
            <a:pPr lvl="1"/>
            <a:r>
              <a:rPr lang="en-US" dirty="0">
                <a:latin typeface="+mj-lt"/>
              </a:rPr>
              <a:t>Metaphysical</a:t>
            </a:r>
          </a:p>
          <a:p>
            <a:pPr lvl="1"/>
            <a:r>
              <a:rPr lang="en-US" dirty="0">
                <a:latin typeface="+mj-lt"/>
              </a:rPr>
              <a:t>Both</a:t>
            </a:r>
          </a:p>
          <a:p>
            <a:pPr lvl="1"/>
            <a:r>
              <a:rPr lang="en-US" dirty="0">
                <a:latin typeface="+mj-lt"/>
              </a:rPr>
              <a:t>Something else…</a:t>
            </a:r>
          </a:p>
        </p:txBody>
      </p:sp>
    </p:spTree>
    <p:extLst>
      <p:ext uri="{BB962C8B-B14F-4D97-AF65-F5344CB8AC3E}">
        <p14:creationId xmlns:p14="http://schemas.microsoft.com/office/powerpoint/2010/main" val="35862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DD50-56C0-4911-A831-F223C711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62057" cy="1325563"/>
          </a:xfrm>
        </p:spPr>
        <p:txBody>
          <a:bodyPr>
            <a:normAutofit/>
          </a:bodyPr>
          <a:lstStyle/>
          <a:p>
            <a:r>
              <a:rPr lang="en-US" b="1"/>
              <a:t>Vibe as Physical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09BD6-1EE8-43A6-B7C9-C03946067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184314" cy="4351338"/>
          </a:xfrm>
        </p:spPr>
        <p:txBody>
          <a:bodyPr>
            <a:normAutofit/>
          </a:bodyPr>
          <a:lstStyle/>
          <a:p>
            <a:r>
              <a:rPr lang="en-US" dirty="0"/>
              <a:t>Quantum Physics</a:t>
            </a:r>
          </a:p>
          <a:p>
            <a:pPr lvl="1"/>
            <a:r>
              <a:rPr lang="en-US" dirty="0"/>
              <a:t>vibrating atoms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Light Particles/Waves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Sound Vibrations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Electromagnetic Energy</a:t>
            </a:r>
          </a:p>
          <a:p>
            <a:pPr lvl="1"/>
            <a:r>
              <a:rPr lang="en-US" dirty="0"/>
              <a:t>see the </a:t>
            </a:r>
            <a:r>
              <a:rPr lang="en-US" dirty="0" err="1"/>
              <a:t>HeartMath</a:t>
            </a:r>
            <a:r>
              <a:rPr lang="en-US" dirty="0"/>
              <a:t> Institute</a:t>
            </a:r>
          </a:p>
        </p:txBody>
      </p:sp>
      <p:pic>
        <p:nvPicPr>
          <p:cNvPr id="4" name="Picture 3" descr="A group of colorful feathers&#10;&#10;Description automatically generated with low confidence">
            <a:extLst>
              <a:ext uri="{FF2B5EF4-FFF2-40B4-BE49-F238E27FC236}">
                <a16:creationId xmlns:a16="http://schemas.microsoft.com/office/drawing/2014/main" id="{259BD808-0C33-41B3-8A82-F4F1876F5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86" r="30398"/>
          <a:stretch/>
        </p:blipFill>
        <p:spPr>
          <a:xfrm>
            <a:off x="7032977" y="1581944"/>
            <a:ext cx="3630727" cy="416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9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2FAC-FAF1-4FC3-8A67-1D1D6F8F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04" y="213919"/>
            <a:ext cx="6662057" cy="1325563"/>
          </a:xfrm>
        </p:spPr>
        <p:txBody>
          <a:bodyPr>
            <a:normAutofit/>
          </a:bodyPr>
          <a:lstStyle/>
          <a:p>
            <a:r>
              <a:rPr lang="en-US" b="1" dirty="0"/>
              <a:t>Vibe as Metaphysical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6497A-F32A-4861-AD60-BBE518469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386" y="1749411"/>
            <a:ext cx="6430092" cy="4792970"/>
          </a:xfrm>
        </p:spPr>
        <p:txBody>
          <a:bodyPr>
            <a:normAutofit/>
          </a:bodyPr>
          <a:lstStyle/>
          <a:p>
            <a:r>
              <a:rPr lang="en-US" dirty="0"/>
              <a:t>Primordial Energy - Original Source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Mysticism 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Western Scholarship </a:t>
            </a:r>
            <a:r>
              <a:rPr lang="en-US" i="1" dirty="0"/>
              <a:t>vs</a:t>
            </a:r>
            <a:r>
              <a:rPr lang="en-US" dirty="0"/>
              <a:t> EDM Experience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Global &amp; Cross-Cultural </a:t>
            </a:r>
          </a:p>
          <a:p>
            <a:pPr lvl="2"/>
            <a:r>
              <a:rPr lang="en-US" dirty="0"/>
              <a:t>Shamanism</a:t>
            </a:r>
          </a:p>
          <a:p>
            <a:pPr lvl="2"/>
            <a:r>
              <a:rPr lang="en-US" dirty="0"/>
              <a:t>Eastern Spirituality</a:t>
            </a:r>
          </a:p>
          <a:p>
            <a:pPr lvl="2"/>
            <a:r>
              <a:rPr lang="en-US" dirty="0"/>
              <a:t>Indigenous Cosmologies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B353E-8863-4375-89ED-B106F20D8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81" r="-1" b="2766"/>
          <a:stretch/>
        </p:blipFill>
        <p:spPr>
          <a:xfrm>
            <a:off x="8255558" y="1539482"/>
            <a:ext cx="2959056" cy="46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92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B2A3-EC89-4928-AB4A-C62EE45B5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And still…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F09C30A-C58A-4AFB-B485-9B07453F6F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067119"/>
              </p:ext>
            </p:extLst>
          </p:nvPr>
        </p:nvGraphicFramePr>
        <p:xfrm>
          <a:off x="1120000" y="1825625"/>
          <a:ext cx="10233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C7BC4-6F41-4CBF-B5F1-35453A2E0A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0775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0859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F23494-F630-4E01-81EA-AA2F2975971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591</TotalTime>
  <Words>356</Words>
  <Application>Microsoft Office PowerPoint</Application>
  <PresentationFormat>Widescreen</PresentationFormat>
  <Paragraphs>74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Meiryo UI</vt:lpstr>
      <vt:lpstr>Arial</vt:lpstr>
      <vt:lpstr>Calibri</vt:lpstr>
      <vt:lpstr>Corbel</vt:lpstr>
      <vt:lpstr>Wingdings</vt:lpstr>
      <vt:lpstr>Depth</vt:lpstr>
      <vt:lpstr>Jason Del Gandio, Ph.D. Temple University jasondelgandio@gmail.com</vt:lpstr>
      <vt:lpstr>Overview</vt:lpstr>
      <vt:lpstr>A Few Bio Points</vt:lpstr>
      <vt:lpstr>Expanding the Conversation</vt:lpstr>
      <vt:lpstr>Vibe as Metaphor</vt:lpstr>
      <vt:lpstr>The Vibe as Ontology</vt:lpstr>
      <vt:lpstr>Vibe as Physical</vt:lpstr>
      <vt:lpstr>Vibe as Metaphysical</vt:lpstr>
      <vt:lpstr>And still…</vt:lpstr>
      <vt:lpstr>My Own Theory</vt:lpstr>
      <vt:lpstr>Levels &amp; Modes of Bodily Emanation</vt:lpstr>
      <vt:lpstr>A Universal Vibe</vt:lpstr>
      <vt:lpstr>Thanks! jasondelgandio@gmail.com                                       *sources   upon   request                                                                                                            *email   me   your   work                                                                                                                                                                                                                                                       *images   found   online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Jason Del Gandio, Ph.D. Temple University jasondelgandio@gmail.com</dc:title>
  <dc:creator>Jason Del Gandio</dc:creator>
  <cp:lastModifiedBy>Jason Del Gandio</cp:lastModifiedBy>
  <cp:revision>25</cp:revision>
  <dcterms:created xsi:type="dcterms:W3CDTF">2021-08-16T22:23:10Z</dcterms:created>
  <dcterms:modified xsi:type="dcterms:W3CDTF">2021-09-17T16:07:30Z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